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0" r:id="rId51"/>
    <p:sldId id="271" r:id="rId52"/>
    <p:sldId id="272" r:id="rId53"/>
    <p:sldId id="273" r:id="rId54"/>
    <p:sldId id="274" r:id="rId55"/>
    <p:sldId id="275" r:id="rId56"/>
    <p:sldId id="276" r:id="rId57"/>
    <p:sldId id="277" r:id="rId58"/>
    <p:sldId id="278" r:id="rId5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lata" charset="1" panose="00000500000000000000"/>
      <p:regular r:id="rId10"/>
    </p:embeddedFont>
    <p:embeddedFont>
      <p:font typeface="Open Sans Light" charset="1" panose="020B0306030504020204"/>
      <p:regular r:id="rId11"/>
    </p:embeddedFont>
    <p:embeddedFont>
      <p:font typeface="Open Sans Light Bold" charset="1" panose="020B0806030504020204"/>
      <p:regular r:id="rId12"/>
    </p:embeddedFont>
    <p:embeddedFont>
      <p:font typeface="Open Sans Light Italics" charset="1" panose="020B0306030504020204"/>
      <p:regular r:id="rId13"/>
    </p:embeddedFont>
    <p:embeddedFont>
      <p:font typeface="Open Sans Light Bold Italics" charset="1" panose="020B0806030504020204"/>
      <p:regular r:id="rId14"/>
    </p:embeddedFont>
    <p:embeddedFont>
      <p:font typeface="Open Sans" charset="1" panose="020B0606030504020204"/>
      <p:regular r:id="rId15"/>
    </p:embeddedFont>
    <p:embeddedFont>
      <p:font typeface="Open Sans Bold" charset="1" panose="020B0806030504020204"/>
      <p:regular r:id="rId16"/>
    </p:embeddedFont>
    <p:embeddedFont>
      <p:font typeface="Open Sans Italics" charset="1" panose="020B0606030504020204"/>
      <p:regular r:id="rId17"/>
    </p:embeddedFont>
    <p:embeddedFont>
      <p:font typeface="Open Sans Bold Italics" charset="1" panose="020B0806030504020204"/>
      <p:regular r:id="rId18"/>
    </p:embeddedFont>
    <p:embeddedFont>
      <p:font typeface="Open Sans Extra Bold" charset="1" panose="020B0906030804020204"/>
      <p:regular r:id="rId19"/>
    </p:embeddedFont>
    <p:embeddedFont>
      <p:font typeface="Open Sans Extra Bold Italics" charset="1" panose="020B0906030804020204"/>
      <p:regular r:id="rId20"/>
    </p:embeddedFont>
    <p:embeddedFont>
      <p:font typeface="Poppins" charset="1" panose="00000500000000000000"/>
      <p:regular r:id="rId21"/>
    </p:embeddedFont>
    <p:embeddedFont>
      <p:font typeface="Poppins Bold" charset="1" panose="00000800000000000000"/>
      <p:regular r:id="rId22"/>
    </p:embeddedFont>
    <p:embeddedFont>
      <p:font typeface="Poppins Italics" charset="1" panose="00000500000000000000"/>
      <p:regular r:id="rId23"/>
    </p:embeddedFont>
    <p:embeddedFont>
      <p:font typeface="Poppins Bold Italics" charset="1" panose="00000800000000000000"/>
      <p:regular r:id="rId24"/>
    </p:embeddedFont>
    <p:embeddedFont>
      <p:font typeface="The Seasons" charset="1" panose="00000000000000000000"/>
      <p:regular r:id="rId25"/>
    </p:embeddedFont>
    <p:embeddedFont>
      <p:font typeface="The Seasons Bold" charset="1" panose="00000000000000000000"/>
      <p:regular r:id="rId26"/>
    </p:embeddedFont>
    <p:embeddedFont>
      <p:font typeface="The Seasons Italics" charset="1" panose="00000000000000000000"/>
      <p:regular r:id="rId27"/>
    </p:embeddedFont>
    <p:embeddedFont>
      <p:font typeface="The Seasons Bold Italics" charset="1" panose="00000000000000000000"/>
      <p:regular r:id="rId28"/>
    </p:embeddedFont>
    <p:embeddedFont>
      <p:font typeface="Barlow Light" charset="1" panose="00000400000000000000"/>
      <p:regular r:id="rId29"/>
    </p:embeddedFont>
    <p:embeddedFont>
      <p:font typeface="Barlow Light Bold" charset="1" panose="00000500000000000000"/>
      <p:regular r:id="rId30"/>
    </p:embeddedFont>
    <p:embeddedFont>
      <p:font typeface="Barlow Light Italics" charset="1" panose="00000400000000000000"/>
      <p:regular r:id="rId31"/>
    </p:embeddedFont>
    <p:embeddedFont>
      <p:font typeface="Barlow Light Bold Italics" charset="1" panose="00000500000000000000"/>
      <p:regular r:id="rId32"/>
    </p:embeddedFont>
    <p:embeddedFont>
      <p:font typeface="Barlow Medium" charset="1" panose="00000600000000000000"/>
      <p:regular r:id="rId33"/>
    </p:embeddedFont>
    <p:embeddedFont>
      <p:font typeface="Barlow Medium Bold" charset="1" panose="00000700000000000000"/>
      <p:regular r:id="rId34"/>
    </p:embeddedFont>
    <p:embeddedFont>
      <p:font typeface="Barlow Medium Italics" charset="1" panose="00000600000000000000"/>
      <p:regular r:id="rId35"/>
    </p:embeddedFont>
    <p:embeddedFont>
      <p:font typeface="Barlow Medium Bold Italics" charset="1" panose="000007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43" Target="slides/slide7.xml" Type="http://schemas.openxmlformats.org/officeDocument/2006/relationships/slide"/><Relationship Id="rId44" Target="slides/slide8.xml" Type="http://schemas.openxmlformats.org/officeDocument/2006/relationships/slide"/><Relationship Id="rId45" Target="slides/slide9.xml" Type="http://schemas.openxmlformats.org/officeDocument/2006/relationships/slide"/><Relationship Id="rId46" Target="slides/slide10.xml" Type="http://schemas.openxmlformats.org/officeDocument/2006/relationships/slide"/><Relationship Id="rId47" Target="slides/slide11.xml" Type="http://schemas.openxmlformats.org/officeDocument/2006/relationships/slide"/><Relationship Id="rId48" Target="slides/slide12.xml" Type="http://schemas.openxmlformats.org/officeDocument/2006/relationships/slide"/><Relationship Id="rId49" Target="slides/slide13.xml" Type="http://schemas.openxmlformats.org/officeDocument/2006/relationships/slide"/><Relationship Id="rId5" Target="tableStyles.xml" Type="http://schemas.openxmlformats.org/officeDocument/2006/relationships/tableStyles"/><Relationship Id="rId50" Target="slides/slide14.xml" Type="http://schemas.openxmlformats.org/officeDocument/2006/relationships/slide"/><Relationship Id="rId51" Target="slides/slide15.xml" Type="http://schemas.openxmlformats.org/officeDocument/2006/relationships/slide"/><Relationship Id="rId52" Target="slides/slide16.xml" Type="http://schemas.openxmlformats.org/officeDocument/2006/relationships/slide"/><Relationship Id="rId53" Target="slides/slide17.xml" Type="http://schemas.openxmlformats.org/officeDocument/2006/relationships/slide"/><Relationship Id="rId54" Target="slides/slide18.xml" Type="http://schemas.openxmlformats.org/officeDocument/2006/relationships/slide"/><Relationship Id="rId55" Target="slides/slide19.xml" Type="http://schemas.openxmlformats.org/officeDocument/2006/relationships/slide"/><Relationship Id="rId56" Target="slides/slide20.xml" Type="http://schemas.openxmlformats.org/officeDocument/2006/relationships/slide"/><Relationship Id="rId57" Target="slides/slide21.xml" Type="http://schemas.openxmlformats.org/officeDocument/2006/relationships/slide"/><Relationship Id="rId58" Target="slides/slide22.xml" Type="http://schemas.openxmlformats.org/officeDocument/2006/relationships/slide"/><Relationship Id="rId59" Target="slides/slide23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6.jpeg" Type="http://schemas.openxmlformats.org/officeDocument/2006/relationships/image"/><Relationship Id="rId12" Target="../media/image37.jpeg" Type="http://schemas.openxmlformats.org/officeDocument/2006/relationships/image"/><Relationship Id="rId13" Target="../media/image38.jpeg" Type="http://schemas.openxmlformats.org/officeDocument/2006/relationships/image"/><Relationship Id="rId14" Target="../media/image39.png" Type="http://schemas.openxmlformats.org/officeDocument/2006/relationships/image"/><Relationship Id="rId15" Target="../media/image40.png" Type="http://schemas.openxmlformats.org/officeDocument/2006/relationships/image"/><Relationship Id="rId2" Target="../media/image27.jpeg" Type="http://schemas.openxmlformats.org/officeDocument/2006/relationships/image"/><Relationship Id="rId3" Target="../media/image28.jpeg" Type="http://schemas.openxmlformats.org/officeDocument/2006/relationships/image"/><Relationship Id="rId4" Target="../media/image29.jpeg" Type="http://schemas.openxmlformats.org/officeDocument/2006/relationships/image"/><Relationship Id="rId5" Target="../media/image30.jpeg" Type="http://schemas.openxmlformats.org/officeDocument/2006/relationships/image"/><Relationship Id="rId6" Target="../media/image31.jpe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937795" y="-1947292"/>
            <a:ext cx="8450841" cy="14181585"/>
          </a:xfrm>
          <a:prstGeom prst="rect">
            <a:avLst/>
          </a:prstGeom>
          <a:solidFill>
            <a:srgbClr val="56242F"/>
          </a:solid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659438" y="635379"/>
            <a:ext cx="4556714" cy="9016242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43453" r="-43453" t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AutoShape 13" id="13"/>
          <p:cNvSpPr/>
          <p:nvPr/>
        </p:nvSpPr>
        <p:spPr>
          <a:xfrm rot="0">
            <a:off x="4384758" y="7101831"/>
            <a:ext cx="2041126" cy="0"/>
          </a:xfrm>
          <a:prstGeom prst="line">
            <a:avLst/>
          </a:prstGeom>
          <a:ln cap="flat" w="47625">
            <a:solidFill>
              <a:srgbClr val="5555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703766" y="2462507"/>
            <a:ext cx="2680993" cy="268099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6242F">
                <a:alpha val="11765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225327" y="-163477"/>
            <a:ext cx="2100761" cy="1987845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649492" y="3328044"/>
            <a:ext cx="9511659" cy="264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0"/>
              </a:lnSpc>
            </a:pPr>
            <a:r>
              <a:rPr lang="en-US" sz="11321" spc="-611">
                <a:solidFill>
                  <a:srgbClr val="2E2E2E"/>
                </a:solidFill>
                <a:latin typeface="Poppins Bold"/>
              </a:rPr>
              <a:t>Final Project 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78735" y="5855443"/>
            <a:ext cx="7461804" cy="717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7"/>
              </a:lnSpc>
            </a:pPr>
            <a:r>
              <a:rPr lang="en-US" sz="3998">
                <a:solidFill>
                  <a:srgbClr val="56242F"/>
                </a:solidFill>
                <a:latin typeface="Poppins Bold Italics"/>
              </a:rPr>
              <a:t>E-Commerce Shopping Cart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99347" y="882810"/>
            <a:ext cx="5411949" cy="44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794">
                <a:solidFill>
                  <a:srgbClr val="555555"/>
                </a:solidFill>
                <a:latin typeface="Poppins"/>
              </a:rPr>
              <a:t>PRESENTATION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74420" y="8806806"/>
            <a:ext cx="7461804" cy="596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3498">
                <a:solidFill>
                  <a:srgbClr val="56242F"/>
                </a:solidFill>
                <a:latin typeface="Alata"/>
              </a:rPr>
              <a:t>Presented by Group G,Team 3</a:t>
            </a:r>
            <a:r>
              <a:rPr lang="en-US" sz="3498">
                <a:solidFill>
                  <a:srgbClr val="56242F"/>
                </a:solidFill>
                <a:latin typeface="Alata Bold Italics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017331"/>
            <a:ext cx="3900901" cy="724096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344985" y="2595042"/>
            <a:ext cx="2760868" cy="1354388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7131070" y="2595042"/>
            <a:ext cx="5143500" cy="5143500"/>
            <a:chOff x="0" y="0"/>
            <a:chExt cx="6858000" cy="6858000"/>
          </a:xfrm>
        </p:grpSpPr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6858000" cy="6858000"/>
              <a:chOff x="0" y="0"/>
              <a:chExt cx="2540000" cy="254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A3735B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>
                <a:off x="1253776" y="17180"/>
                <a:ext cx="817785" cy="662126"/>
              </a:xfrm>
              <a:custGeom>
                <a:avLst/>
                <a:gdLst/>
                <a:ahLst/>
                <a:cxnLst/>
                <a:rect r="r" b="b" t="t" l="l"/>
                <a:pathLst>
                  <a:path h="662126" w="817785">
                    <a:moveTo>
                      <a:pt x="333724" y="23148"/>
                    </a:moveTo>
                    <a:cubicBezTo>
                      <a:pt x="461645" y="56177"/>
                      <a:pt x="583628" y="108964"/>
                      <a:pt x="695273" y="179604"/>
                    </a:cubicBezTo>
                    <a:cubicBezTo>
                      <a:pt x="772404" y="227925"/>
                      <a:pt x="817785" y="313822"/>
                      <a:pt x="814232" y="404769"/>
                    </a:cubicBezTo>
                    <a:cubicBezTo>
                      <a:pt x="810679" y="495717"/>
                      <a:pt x="758736" y="577812"/>
                      <a:pt x="678070" y="619969"/>
                    </a:cubicBezTo>
                    <a:cubicBezTo>
                      <a:pt x="597405" y="662125"/>
                      <a:pt x="500349" y="657899"/>
                      <a:pt x="423653" y="608890"/>
                    </a:cubicBezTo>
                    <a:cubicBezTo>
                      <a:pt x="356666" y="566506"/>
                      <a:pt x="283476" y="534834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C0B3AE"/>
              </a:solid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0" y="0"/>
            <a:ext cx="18288000" cy="1374430"/>
            <a:chOff x="0" y="0"/>
            <a:chExt cx="4816593" cy="3619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816592" cy="361990"/>
            </a:xfrm>
            <a:custGeom>
              <a:avLst/>
              <a:gdLst/>
              <a:ahLst/>
              <a:cxnLst/>
              <a:rect r="r" b="b" t="t" l="l"/>
              <a:pathLst>
                <a:path h="36199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990"/>
                  </a:lnTo>
                  <a:lnTo>
                    <a:pt x="0" y="361990"/>
                  </a:lnTo>
                  <a:close/>
                </a:path>
              </a:pathLst>
            </a:custGeom>
            <a:solidFill>
              <a:srgbClr val="C0B3A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56242F"/>
                  </a:solidFill>
                  <a:latin typeface="Open Sans Extra Bold Bold"/>
                </a:rPr>
                <a:t>Overstock Problem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821623" y="2990798"/>
            <a:ext cx="1347341" cy="50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0"/>
              </a:lnSpc>
            </a:pPr>
            <a:r>
              <a:rPr lang="en-US" sz="2964">
                <a:solidFill>
                  <a:srgbClr val="56242F"/>
                </a:solidFill>
                <a:latin typeface="Open Sans Extra Bold"/>
              </a:rPr>
              <a:t>13.14%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56396" y="8793480"/>
            <a:ext cx="9724132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56242F"/>
                </a:solidFill>
                <a:latin typeface="Open Sans"/>
              </a:rPr>
              <a:t>Only 9,962 items are sold from 75,789 products in stock.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38225"/>
            <a:ext cx="18288000" cy="0"/>
          </a:xfrm>
          <a:prstGeom prst="line">
            <a:avLst/>
          </a:prstGeom>
          <a:ln cap="flat" w="28575">
            <a:solidFill>
              <a:srgbClr val="A297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00125" y="3501414"/>
            <a:ext cx="16202025" cy="0"/>
          </a:xfrm>
          <a:prstGeom prst="line">
            <a:avLst/>
          </a:prstGeom>
          <a:ln cap="flat" w="28575">
            <a:solidFill>
              <a:srgbClr val="A297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11861">
            <a:off x="-3112318" y="5155406"/>
            <a:ext cx="8282037" cy="0"/>
          </a:xfrm>
          <a:prstGeom prst="line">
            <a:avLst/>
          </a:prstGeom>
          <a:ln cap="flat" w="28575">
            <a:solidFill>
              <a:srgbClr val="A297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5411861">
            <a:off x="13089707" y="5155406"/>
            <a:ext cx="8282037" cy="0"/>
          </a:xfrm>
          <a:prstGeom prst="line">
            <a:avLst/>
          </a:prstGeom>
          <a:ln cap="flat" w="28575">
            <a:solidFill>
              <a:srgbClr val="A297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0" y="9258300"/>
            <a:ext cx="18288000" cy="0"/>
          </a:xfrm>
          <a:prstGeom prst="line">
            <a:avLst/>
          </a:prstGeom>
          <a:ln cap="flat" w="28575">
            <a:solidFill>
              <a:srgbClr val="A297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4245274" y="1171488"/>
            <a:ext cx="9797452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>
                <a:solidFill>
                  <a:srgbClr val="56242F"/>
                </a:solidFill>
                <a:latin typeface="The Seasons Bold"/>
              </a:rPr>
              <a:t>Objective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58692" y="5462269"/>
            <a:ext cx="11370617" cy="161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56242F"/>
                </a:solidFill>
                <a:latin typeface="Barlow Light Bold"/>
              </a:rPr>
              <a:t>How to increase the percentage of sold products to 40%</a:t>
            </a:r>
          </a:p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56242F"/>
                </a:solidFill>
                <a:latin typeface="Barlow Light Bold"/>
              </a:rPr>
              <a:t>by the end of 2022 </a:t>
            </a:r>
            <a:r>
              <a:rPr lang="en-US" sz="3100">
                <a:solidFill>
                  <a:srgbClr val="56242F"/>
                </a:solidFill>
                <a:latin typeface="Barlow Light Bold"/>
              </a:rPr>
              <a:t>&amp; manage overstock products that we found in our supplies?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3896476" y="831022"/>
            <a:ext cx="832005" cy="8624956"/>
            <a:chOff x="0" y="0"/>
            <a:chExt cx="660400" cy="684602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60400" cy="6846019"/>
            </a:xfrm>
            <a:custGeom>
              <a:avLst/>
              <a:gdLst/>
              <a:ahLst/>
              <a:cxnLst/>
              <a:rect r="r" b="b" t="t" l="l"/>
              <a:pathLst>
                <a:path h="684601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462517"/>
                  </a:cubicBezTo>
                  <a:lnTo>
                    <a:pt x="660400" y="6846019"/>
                  </a:lnTo>
                  <a:lnTo>
                    <a:pt x="0" y="6846019"/>
                  </a:lnTo>
                  <a:lnTo>
                    <a:pt x="0" y="467254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6242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79375"/>
              <a:ext cx="6604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1705873" y="3871274"/>
            <a:ext cx="416002" cy="4312478"/>
            <a:chOff x="0" y="0"/>
            <a:chExt cx="660400" cy="684602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60400" cy="6846019"/>
            </a:xfrm>
            <a:custGeom>
              <a:avLst/>
              <a:gdLst/>
              <a:ahLst/>
              <a:cxnLst/>
              <a:rect r="r" b="b" t="t" l="l"/>
              <a:pathLst>
                <a:path h="684601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462517"/>
                  </a:cubicBezTo>
                  <a:lnTo>
                    <a:pt x="660400" y="6846019"/>
                  </a:lnTo>
                  <a:lnTo>
                    <a:pt x="0" y="6846019"/>
                  </a:lnTo>
                  <a:lnTo>
                    <a:pt x="0" y="467254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6242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79375"/>
              <a:ext cx="6604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1039434" y="5210891"/>
            <a:ext cx="273699" cy="2837296"/>
            <a:chOff x="0" y="0"/>
            <a:chExt cx="660400" cy="684602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60400" cy="6846019"/>
            </a:xfrm>
            <a:custGeom>
              <a:avLst/>
              <a:gdLst/>
              <a:ahLst/>
              <a:cxnLst/>
              <a:rect r="r" b="b" t="t" l="l"/>
              <a:pathLst>
                <a:path h="684601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462517"/>
                  </a:cubicBezTo>
                  <a:lnTo>
                    <a:pt x="660400" y="6846019"/>
                  </a:lnTo>
                  <a:lnTo>
                    <a:pt x="0" y="6846019"/>
                  </a:lnTo>
                  <a:lnTo>
                    <a:pt x="0" y="467254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6242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79375"/>
              <a:ext cx="6604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413162" y="4370163"/>
            <a:ext cx="9640984" cy="296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00"/>
              </a:lnSpc>
            </a:pPr>
            <a:r>
              <a:rPr lang="en-US" sz="8500">
                <a:solidFill>
                  <a:srgbClr val="56242F"/>
                </a:solidFill>
                <a:latin typeface="Open Sans Extra Bold"/>
              </a:rPr>
              <a:t>3. Data Exploration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6071" y="4043796"/>
            <a:ext cx="12315858" cy="3999913"/>
            <a:chOff x="0" y="0"/>
            <a:chExt cx="16421144" cy="533321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628383" cy="4319824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12832225" y="535224"/>
              <a:ext cx="3588918" cy="3588918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6335626" y="0"/>
              <a:ext cx="4659367" cy="4659367"/>
            </a:xfrm>
            <a:prstGeom prst="rect">
              <a:avLst/>
            </a:prstGeom>
          </p:spPr>
        </p:pic>
        <p:sp>
          <p:nvSpPr>
            <p:cNvPr name="TextBox 6" id="6"/>
            <p:cNvSpPr txBox="true"/>
            <p:nvPr/>
          </p:nvSpPr>
          <p:spPr>
            <a:xfrm rot="0">
              <a:off x="1455870" y="4592692"/>
              <a:ext cx="1565077" cy="740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93"/>
                </a:lnSpc>
              </a:pPr>
              <a:r>
                <a:rPr lang="en-US" sz="3352">
                  <a:solidFill>
                    <a:srgbClr val="56242F"/>
                  </a:solidFill>
                  <a:latin typeface="Open Sans"/>
                </a:rPr>
                <a:t>Jacket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7987311" y="4592692"/>
              <a:ext cx="1244203" cy="740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93"/>
                </a:lnSpc>
              </a:pPr>
              <a:r>
                <a:rPr lang="en-US" sz="3352">
                  <a:solidFill>
                    <a:srgbClr val="56242F"/>
                  </a:solidFill>
                  <a:latin typeface="Open Sans"/>
                </a:rPr>
                <a:t>Shirt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3395786" y="4592692"/>
              <a:ext cx="2344738" cy="740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93"/>
                </a:lnSpc>
              </a:pPr>
              <a:r>
                <a:rPr lang="en-US" sz="3352">
                  <a:solidFill>
                    <a:srgbClr val="56242F"/>
                  </a:solidFill>
                  <a:latin typeface="Open Sans"/>
                </a:rPr>
                <a:t>Trousers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861024" y="97789"/>
            <a:ext cx="856595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56242F"/>
                </a:solidFill>
                <a:latin typeface="Open Sans Extra Bold"/>
              </a:rPr>
              <a:t>Product Variations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59657" y="2128708"/>
            <a:ext cx="14968686" cy="1162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23878" indent="-361939" lvl="1">
              <a:lnSpc>
                <a:spcPts val="4693"/>
              </a:lnSpc>
              <a:buFont typeface="Arial"/>
              <a:buChar char="•"/>
            </a:pPr>
            <a:r>
              <a:rPr lang="en-US" sz="3352">
                <a:solidFill>
                  <a:srgbClr val="56242F"/>
                </a:solidFill>
                <a:latin typeface="Open Sans"/>
              </a:rPr>
              <a:t>We have 1233 product variations and 35 Products from 3 product types</a:t>
            </a:r>
          </a:p>
          <a:p>
            <a:pPr marL="723878" indent="-361939" lvl="1">
              <a:lnSpc>
                <a:spcPts val="4693"/>
              </a:lnSpc>
              <a:buFont typeface="Arial"/>
              <a:buChar char="•"/>
            </a:pPr>
            <a:r>
              <a:rPr lang="en-US" sz="3352">
                <a:solidFill>
                  <a:srgbClr val="56242F"/>
                </a:solidFill>
                <a:latin typeface="Open Sans"/>
              </a:rPr>
              <a:t>We assume that we have too much product variations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9285" y="1914011"/>
            <a:ext cx="4689418" cy="3586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6766" indent="-293383" lvl="1">
              <a:lnSpc>
                <a:spcPts val="5843"/>
              </a:lnSpc>
              <a:buFont typeface="Arial"/>
              <a:buChar char="•"/>
            </a:pPr>
            <a:r>
              <a:rPr lang="en-US" sz="2717">
                <a:solidFill>
                  <a:srgbClr val="56242F"/>
                </a:solidFill>
                <a:latin typeface="Open Sans"/>
              </a:rPr>
              <a:t>          Denim</a:t>
            </a:r>
          </a:p>
          <a:p>
            <a:pPr marL="586766" indent="-293383" lvl="1">
              <a:lnSpc>
                <a:spcPts val="5843"/>
              </a:lnSpc>
              <a:buFont typeface="Arial"/>
              <a:buChar char="•"/>
            </a:pPr>
            <a:r>
              <a:rPr lang="en-US" sz="2717">
                <a:solidFill>
                  <a:srgbClr val="56242F"/>
                </a:solidFill>
                <a:latin typeface="Open Sans"/>
              </a:rPr>
              <a:t>          Joggers</a:t>
            </a:r>
          </a:p>
          <a:p>
            <a:pPr marL="586766" indent="-293383" lvl="1">
              <a:lnSpc>
                <a:spcPts val="5843"/>
              </a:lnSpc>
              <a:buFont typeface="Arial"/>
              <a:buChar char="•"/>
            </a:pPr>
            <a:r>
              <a:rPr lang="en-US" sz="2717">
                <a:solidFill>
                  <a:srgbClr val="56242F"/>
                </a:solidFill>
                <a:latin typeface="Open Sans"/>
              </a:rPr>
              <a:t>          Pleated</a:t>
            </a:r>
          </a:p>
          <a:p>
            <a:pPr marL="586766" indent="-293383" lvl="1">
              <a:lnSpc>
                <a:spcPts val="5843"/>
              </a:lnSpc>
              <a:buFont typeface="Arial"/>
              <a:buChar char="•"/>
            </a:pPr>
            <a:r>
              <a:rPr lang="en-US" sz="2717">
                <a:solidFill>
                  <a:srgbClr val="56242F"/>
                </a:solidFill>
                <a:latin typeface="Open Sans"/>
              </a:rPr>
              <a:t>          Casual Slim Fit</a:t>
            </a:r>
          </a:p>
          <a:p>
            <a:pPr marL="586766" indent="-293383" lvl="1">
              <a:lnSpc>
                <a:spcPts val="5843"/>
              </a:lnSpc>
              <a:buFont typeface="Arial"/>
              <a:buChar char="•"/>
            </a:pPr>
            <a:r>
              <a:rPr lang="en-US" sz="2717">
                <a:solidFill>
                  <a:srgbClr val="56242F"/>
                </a:solidFill>
                <a:latin typeface="Open Sans"/>
              </a:rPr>
              <a:t>          Shearling</a:t>
            </a:r>
            <a:r>
              <a:rPr lang="en-US" sz="2717">
                <a:solidFill>
                  <a:srgbClr val="56242F"/>
                </a:solidFill>
                <a:latin typeface="Open Sans"/>
              </a:rPr>
              <a:t>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28725" y="1936094"/>
            <a:ext cx="934286" cy="3659745"/>
            <a:chOff x="0" y="0"/>
            <a:chExt cx="1245714" cy="487966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245714" cy="1245714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49701" r="53142" b="0"/>
            <a:stretch>
              <a:fillRect/>
            </a:stretch>
          </p:blipFill>
          <p:spPr>
            <a:xfrm flipH="false" flipV="false" rot="0">
              <a:off x="254462" y="3100459"/>
              <a:ext cx="736791" cy="790909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15876" t="9671" r="16529" b="9018"/>
            <a:stretch>
              <a:fillRect/>
            </a:stretch>
          </p:blipFill>
          <p:spPr>
            <a:xfrm flipH="false" flipV="false" rot="0">
              <a:off x="212061" y="3891368"/>
              <a:ext cx="821592" cy="988292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74970" y="1068481"/>
              <a:ext cx="1095774" cy="1095774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6"/>
            <a:srcRect l="3331" t="4295" r="64454" b="52019"/>
            <a:stretch>
              <a:fillRect/>
            </a:stretch>
          </p:blipFill>
          <p:spPr>
            <a:xfrm flipH="false" flipV="false" rot="0">
              <a:off x="261165" y="2201317"/>
              <a:ext cx="772488" cy="785693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10035975" y="1939497"/>
            <a:ext cx="7059313" cy="432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7249" indent="-293624" lvl="1">
              <a:lnSpc>
                <a:spcPts val="5848"/>
              </a:lnSpc>
              <a:buFont typeface="Arial"/>
              <a:buChar char="•"/>
            </a:pPr>
            <a:r>
              <a:rPr lang="en-US" sz="2720">
                <a:solidFill>
                  <a:srgbClr val="56242F"/>
                </a:solidFill>
                <a:latin typeface="Open Sans"/>
              </a:rPr>
              <a:t>          Mandarin Collar </a:t>
            </a:r>
          </a:p>
          <a:p>
            <a:pPr marL="587249" indent="-293624" lvl="1">
              <a:lnSpc>
                <a:spcPts val="5848"/>
              </a:lnSpc>
              <a:buFont typeface="Arial"/>
              <a:buChar char="•"/>
            </a:pPr>
            <a:r>
              <a:rPr lang="en-US" sz="2720">
                <a:solidFill>
                  <a:srgbClr val="56242F"/>
                </a:solidFill>
                <a:latin typeface="Open Sans"/>
              </a:rPr>
              <a:t>          Dress</a:t>
            </a:r>
            <a:r>
              <a:rPr lang="en-US" sz="2720">
                <a:solidFill>
                  <a:srgbClr val="56242F"/>
                </a:solidFill>
                <a:latin typeface="Open Sans"/>
              </a:rPr>
              <a:t> </a:t>
            </a:r>
          </a:p>
          <a:p>
            <a:pPr marL="587249" indent="-293624" lvl="1">
              <a:lnSpc>
                <a:spcPts val="5848"/>
              </a:lnSpc>
              <a:buFont typeface="Arial"/>
              <a:buChar char="•"/>
            </a:pPr>
            <a:r>
              <a:rPr lang="en-US" sz="2720">
                <a:solidFill>
                  <a:srgbClr val="56242F"/>
                </a:solidFill>
                <a:latin typeface="Open Sans"/>
              </a:rPr>
              <a:t>          Cords</a:t>
            </a:r>
            <a:r>
              <a:rPr lang="en-US" sz="2720">
                <a:solidFill>
                  <a:srgbClr val="56242F"/>
                </a:solidFill>
                <a:latin typeface="Open Sans"/>
              </a:rPr>
              <a:t> </a:t>
            </a:r>
          </a:p>
          <a:p>
            <a:pPr marL="587249" indent="-293624" lvl="1">
              <a:lnSpc>
                <a:spcPts val="5848"/>
              </a:lnSpc>
              <a:buFont typeface="Arial"/>
              <a:buChar char="•"/>
            </a:pPr>
            <a:r>
              <a:rPr lang="en-US" sz="2720">
                <a:solidFill>
                  <a:srgbClr val="56242F"/>
                </a:solidFill>
                <a:latin typeface="Open Sans"/>
              </a:rPr>
              <a:t>          Wool</a:t>
            </a:r>
          </a:p>
          <a:p>
            <a:pPr marL="587249" indent="-293624" lvl="1">
              <a:lnSpc>
                <a:spcPts val="5848"/>
              </a:lnSpc>
              <a:buFont typeface="Arial"/>
              <a:buChar char="•"/>
            </a:pPr>
            <a:r>
              <a:rPr lang="en-US" sz="2720">
                <a:solidFill>
                  <a:srgbClr val="56242F"/>
                </a:solidFill>
                <a:latin typeface="Open Sans"/>
              </a:rPr>
              <a:t>          Cuban Collar</a:t>
            </a:r>
            <a:r>
              <a:rPr lang="en-US" sz="2720">
                <a:solidFill>
                  <a:srgbClr val="56242F"/>
                </a:solidFill>
                <a:latin typeface="Open Sans"/>
              </a:rPr>
              <a:t> </a:t>
            </a:r>
          </a:p>
          <a:p>
            <a:pPr>
              <a:lnSpc>
                <a:spcPts val="5848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0641769" y="2002769"/>
            <a:ext cx="880992" cy="3740288"/>
            <a:chOff x="0" y="0"/>
            <a:chExt cx="1174656" cy="4987051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55227" y="2049767"/>
              <a:ext cx="426611" cy="910993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052" y="1098787"/>
              <a:ext cx="793451" cy="857364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11"/>
            <a:srcRect l="11762" t="19388" r="9973" b="6248"/>
            <a:stretch>
              <a:fillRect/>
            </a:stretch>
          </p:blipFill>
          <p:spPr>
            <a:xfrm flipH="false" flipV="false" rot="0">
              <a:off x="201208" y="0"/>
              <a:ext cx="709760" cy="1009887"/>
            </a:xfrm>
            <a:prstGeom prst="rect">
              <a:avLst/>
            </a:prstGeom>
          </p:spPr>
        </p:pic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12"/>
            <a:srcRect l="8627" t="21783" r="2395" b="15898"/>
            <a:stretch>
              <a:fillRect/>
            </a:stretch>
          </p:blipFill>
          <p:spPr>
            <a:xfrm flipH="false" flipV="false" rot="0">
              <a:off x="0" y="3049659"/>
              <a:ext cx="1174656" cy="822717"/>
            </a:xfrm>
            <a:prstGeom prst="rect">
              <a:avLst/>
            </a:prstGeom>
          </p:spPr>
        </p:pic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13"/>
            <a:srcRect l="6964" t="0" r="51380" b="2855"/>
            <a:stretch>
              <a:fillRect/>
            </a:stretch>
          </p:blipFill>
          <p:spPr>
            <a:xfrm flipH="false" flipV="false" rot="0">
              <a:off x="155789" y="3834276"/>
              <a:ext cx="825488" cy="1152775"/>
            </a:xfrm>
            <a:prstGeom prst="rect">
              <a:avLst/>
            </a:prstGeom>
          </p:spPr>
        </p:pic>
      </p:grpSp>
      <p:sp>
        <p:nvSpPr>
          <p:cNvPr name="AutoShape 16" id="16"/>
          <p:cNvSpPr/>
          <p:nvPr/>
        </p:nvSpPr>
        <p:spPr>
          <a:xfrm rot="-5400000">
            <a:off x="2531376" y="4209051"/>
            <a:ext cx="13196673" cy="0"/>
          </a:xfrm>
          <a:prstGeom prst="line">
            <a:avLst/>
          </a:prstGeom>
          <a:ln cap="flat" w="28575">
            <a:solidFill>
              <a:srgbClr val="A29788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224220" y="6669104"/>
            <a:ext cx="8738805" cy="2162584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9296400" y="6669104"/>
            <a:ext cx="8868067" cy="2221999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695868" y="350911"/>
            <a:ext cx="5520364" cy="128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5"/>
              </a:lnSpc>
            </a:pPr>
            <a:r>
              <a:rPr lang="en-US" sz="3704">
                <a:solidFill>
                  <a:srgbClr val="56242F"/>
                </a:solidFill>
                <a:latin typeface="Open Sans Extra Bold"/>
              </a:rPr>
              <a:t>The Most Popular Selling Product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77609" y="259199"/>
            <a:ext cx="3986212" cy="133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1"/>
              </a:lnSpc>
            </a:pPr>
            <a:r>
              <a:rPr lang="en-US" sz="3822">
                <a:solidFill>
                  <a:srgbClr val="56242F"/>
                </a:solidFill>
                <a:latin typeface="Open Sans Extra Bold"/>
              </a:rPr>
              <a:t>The Least Selling Product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962" r="0" b="962"/>
          <a:stretch>
            <a:fillRect/>
          </a:stretch>
        </p:blipFill>
        <p:spPr>
          <a:xfrm flipH="false" flipV="false" rot="0">
            <a:off x="602456" y="1607657"/>
            <a:ext cx="8098655" cy="838748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2001149" y="2239417"/>
            <a:ext cx="2002879" cy="1254947"/>
            <a:chOff x="0" y="0"/>
            <a:chExt cx="2670505" cy="167326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670505" cy="1673263"/>
              <a:chOff x="0" y="0"/>
              <a:chExt cx="2109270" cy="1321609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2109270" cy="1321609"/>
              </a:xfrm>
              <a:custGeom>
                <a:avLst/>
                <a:gdLst/>
                <a:ahLst/>
                <a:cxnLst/>
                <a:rect r="r" b="b" t="t" l="l"/>
                <a:pathLst>
                  <a:path h="1321609" w="2109270">
                    <a:moveTo>
                      <a:pt x="0" y="0"/>
                    </a:moveTo>
                    <a:lnTo>
                      <a:pt x="0" y="1321609"/>
                    </a:lnTo>
                    <a:lnTo>
                      <a:pt x="2109270" y="1321609"/>
                    </a:lnTo>
                    <a:lnTo>
                      <a:pt x="2109270" y="0"/>
                    </a:lnTo>
                    <a:lnTo>
                      <a:pt x="0" y="0"/>
                    </a:lnTo>
                    <a:close/>
                    <a:moveTo>
                      <a:pt x="2048310" y="1260649"/>
                    </a:moveTo>
                    <a:lnTo>
                      <a:pt x="59690" y="1260649"/>
                    </a:lnTo>
                    <a:lnTo>
                      <a:pt x="59690" y="59690"/>
                    </a:lnTo>
                    <a:lnTo>
                      <a:pt x="2048310" y="59690"/>
                    </a:lnTo>
                    <a:lnTo>
                      <a:pt x="2048310" y="1260649"/>
                    </a:lnTo>
                    <a:close/>
                  </a:path>
                </a:pathLst>
              </a:custGeom>
              <a:solidFill>
                <a:srgbClr val="702B25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80339" y="133427"/>
              <a:ext cx="2335031" cy="13462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2"/>
                </a:lnSpc>
              </a:pPr>
              <a:r>
                <a:rPr lang="en-US" sz="2201">
                  <a:solidFill>
                    <a:srgbClr val="56242F"/>
                  </a:solidFill>
                  <a:latin typeface="Barlow Light Bold"/>
                </a:rPr>
                <a:t>Average Sales</a:t>
              </a:r>
            </a:p>
            <a:p>
              <a:pPr algn="ctr">
                <a:lnSpc>
                  <a:spcPts val="5314"/>
                </a:lnSpc>
              </a:pPr>
              <a:r>
                <a:rPr lang="en-US" sz="3796">
                  <a:solidFill>
                    <a:srgbClr val="56242F"/>
                  </a:solidFill>
                  <a:latin typeface="Barlow Light Bold"/>
                </a:rPr>
                <a:t>206,4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0" y="84232"/>
            <a:ext cx="1828800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56242F"/>
                </a:solidFill>
                <a:latin typeface="Open Sans Extra Bold"/>
              </a:rPr>
              <a:t>Highest Sales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981351" y="4061741"/>
            <a:ext cx="8689243" cy="5862229"/>
            <a:chOff x="0" y="0"/>
            <a:chExt cx="11585658" cy="7816305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97985" cy="997985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3475741"/>
              <a:ext cx="1018866" cy="1018866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0">
              <a:off x="0" y="1623061"/>
              <a:ext cx="1014354" cy="1014354"/>
            </a:xfrm>
            <a:prstGeom prst="rect">
              <a:avLst/>
            </a:prstGeom>
          </p:spPr>
        </p:pic>
        <p:sp>
          <p:nvSpPr>
            <p:cNvPr name="TextBox 12" id="12"/>
            <p:cNvSpPr txBox="true"/>
            <p:nvPr/>
          </p:nvSpPr>
          <p:spPr>
            <a:xfrm rot="0">
              <a:off x="1412603" y="249350"/>
              <a:ext cx="10173054" cy="7566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39"/>
                </a:lnSpc>
              </a:pPr>
              <a:r>
                <a:rPr lang="en-US" sz="2839">
                  <a:solidFill>
                    <a:srgbClr val="56242F"/>
                  </a:solidFill>
                  <a:latin typeface="Barlow Medium"/>
                </a:rPr>
                <a:t>Sunday is the highest sales per week day</a:t>
              </a:r>
            </a:p>
            <a:p>
              <a:pPr>
                <a:lnSpc>
                  <a:spcPts val="2839"/>
                </a:lnSpc>
              </a:pPr>
            </a:p>
            <a:p>
              <a:pPr>
                <a:lnSpc>
                  <a:spcPts val="2839"/>
                </a:lnSpc>
              </a:pPr>
            </a:p>
            <a:p>
              <a:pPr>
                <a:lnSpc>
                  <a:spcPts val="2839"/>
                </a:lnSpc>
              </a:pPr>
              <a:r>
                <a:rPr lang="en-US" sz="2839">
                  <a:solidFill>
                    <a:srgbClr val="56242F"/>
                  </a:solidFill>
                  <a:latin typeface="Barlow Medium"/>
                </a:rPr>
                <a:t>Every 22nd of every month is the highest sales with total revenue 49.205 AUD</a:t>
              </a:r>
            </a:p>
            <a:p>
              <a:pPr>
                <a:lnSpc>
                  <a:spcPts val="2839"/>
                </a:lnSpc>
              </a:pPr>
            </a:p>
            <a:p>
              <a:pPr>
                <a:lnSpc>
                  <a:spcPts val="2839"/>
                </a:lnSpc>
              </a:pPr>
            </a:p>
            <a:p>
              <a:pPr>
                <a:lnSpc>
                  <a:spcPts val="2839"/>
                </a:lnSpc>
              </a:pPr>
              <a:r>
                <a:rPr lang="en-US" sz="2839">
                  <a:solidFill>
                    <a:srgbClr val="56242F"/>
                  </a:solidFill>
                  <a:latin typeface="Barlow Medium"/>
                </a:rPr>
                <a:t>March is month with the highest sales with total revenue 131.364 AUD </a:t>
              </a:r>
            </a:p>
            <a:p>
              <a:pPr>
                <a:lnSpc>
                  <a:spcPts val="2839"/>
                </a:lnSpc>
              </a:pPr>
            </a:p>
            <a:p>
              <a:pPr>
                <a:lnSpc>
                  <a:spcPts val="2839"/>
                </a:lnSpc>
              </a:pPr>
            </a:p>
            <a:p>
              <a:pPr>
                <a:lnSpc>
                  <a:spcPts val="2839"/>
                </a:lnSpc>
              </a:pPr>
              <a:r>
                <a:rPr lang="en-US" sz="2839">
                  <a:solidFill>
                    <a:srgbClr val="56242F"/>
                  </a:solidFill>
                  <a:latin typeface="Barlow Medium"/>
                </a:rPr>
                <a:t>Winter is the season with highest sales (June, July, August)</a:t>
              </a:r>
            </a:p>
            <a:p>
              <a:pPr>
                <a:lnSpc>
                  <a:spcPts val="2839"/>
                </a:lnSpc>
              </a:pPr>
            </a:p>
            <a:p>
              <a:pPr>
                <a:lnSpc>
                  <a:spcPts val="2839"/>
                </a:lnSpc>
              </a:pPr>
            </a:p>
            <a:p>
              <a:pPr algn="ctr">
                <a:lnSpc>
                  <a:spcPts val="2839"/>
                </a:lnSpc>
              </a:pP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933726" y="8006369"/>
            <a:ext cx="815502" cy="91535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025227"/>
            <a:ext cx="10098941" cy="623307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05618" y="464185"/>
            <a:ext cx="14876764" cy="1005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20"/>
              </a:lnSpc>
            </a:pPr>
            <a:r>
              <a:rPr lang="en-US" sz="5800">
                <a:solidFill>
                  <a:srgbClr val="56242F"/>
                </a:solidFill>
                <a:latin typeface="Open Sans Extra Bold"/>
              </a:rPr>
              <a:t>Number of Item Purchases per Order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93413" y="4270929"/>
            <a:ext cx="5893920" cy="207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1"/>
              </a:lnSpc>
            </a:pPr>
            <a:r>
              <a:rPr lang="en-US" sz="2408">
                <a:solidFill>
                  <a:srgbClr val="56242F"/>
                </a:solidFill>
                <a:latin typeface="Open Sans"/>
              </a:rPr>
              <a:t>During the ten months period of January to October 2021, the number of item purchases per order was relatively high, with an average of 10.03</a:t>
            </a:r>
          </a:p>
          <a:p>
            <a:pPr>
              <a:lnSpc>
                <a:spcPts val="337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-1011564" y="5768904"/>
            <a:ext cx="350014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Number of orders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18372" y="9096375"/>
            <a:ext cx="3150171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"/>
              </a:rPr>
              <a:t>Items per order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94980" y="2456780"/>
            <a:ext cx="9438363" cy="646230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61046" y="312107"/>
            <a:ext cx="1501750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56242F"/>
                </a:solidFill>
                <a:latin typeface="Open Sans Extra Bold"/>
              </a:rPr>
              <a:t>Customer from all over Australia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744826" y="2409155"/>
            <a:ext cx="7543174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</a:rPr>
              <a:t>Though we previously said that we need to do targeted marketing, we still need to applaud our marketing team for getting customers from all over Australia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67299" y="4253830"/>
            <a:ext cx="4712643" cy="377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Open Sans"/>
              </a:rPr>
              <a:t>Top 5 states</a:t>
            </a:r>
          </a:p>
          <a:p>
            <a:pPr>
              <a:lnSpc>
                <a:spcPts val="4340"/>
              </a:lnSpc>
            </a:pPr>
          </a:p>
          <a:p>
            <a:pPr marL="669293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Open Sans"/>
              </a:rPr>
              <a:t>South Australia ~ 90</a:t>
            </a:r>
          </a:p>
          <a:p>
            <a:pPr marL="669293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Open Sans"/>
              </a:rPr>
              <a:t>Western Australia ~80</a:t>
            </a:r>
          </a:p>
          <a:p>
            <a:pPr marL="669293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Open Sans"/>
              </a:rPr>
              <a:t>Queensland ~ 79</a:t>
            </a:r>
          </a:p>
          <a:p>
            <a:pPr marL="669293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Open Sans"/>
              </a:rPr>
              <a:t>New South Wales ~ 78</a:t>
            </a:r>
          </a:p>
          <a:p>
            <a:pPr marL="669293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Open Sans"/>
              </a:rPr>
              <a:t>Victoria ~ 76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3896476" y="831022"/>
            <a:ext cx="832005" cy="8624956"/>
            <a:chOff x="0" y="0"/>
            <a:chExt cx="660400" cy="684602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60400" cy="6846019"/>
            </a:xfrm>
            <a:custGeom>
              <a:avLst/>
              <a:gdLst/>
              <a:ahLst/>
              <a:cxnLst/>
              <a:rect r="r" b="b" t="t" l="l"/>
              <a:pathLst>
                <a:path h="684601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462517"/>
                  </a:cubicBezTo>
                  <a:lnTo>
                    <a:pt x="660400" y="6846019"/>
                  </a:lnTo>
                  <a:lnTo>
                    <a:pt x="0" y="6846019"/>
                  </a:lnTo>
                  <a:lnTo>
                    <a:pt x="0" y="467254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6242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79375"/>
              <a:ext cx="6604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1705873" y="3871274"/>
            <a:ext cx="416002" cy="4312478"/>
            <a:chOff x="0" y="0"/>
            <a:chExt cx="660400" cy="684602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60400" cy="6846019"/>
            </a:xfrm>
            <a:custGeom>
              <a:avLst/>
              <a:gdLst/>
              <a:ahLst/>
              <a:cxnLst/>
              <a:rect r="r" b="b" t="t" l="l"/>
              <a:pathLst>
                <a:path h="684601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462517"/>
                  </a:cubicBezTo>
                  <a:lnTo>
                    <a:pt x="660400" y="6846019"/>
                  </a:lnTo>
                  <a:lnTo>
                    <a:pt x="0" y="6846019"/>
                  </a:lnTo>
                  <a:lnTo>
                    <a:pt x="0" y="467254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6242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79375"/>
              <a:ext cx="6604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1039434" y="5210891"/>
            <a:ext cx="273699" cy="2837296"/>
            <a:chOff x="0" y="0"/>
            <a:chExt cx="660400" cy="684602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60400" cy="6846019"/>
            </a:xfrm>
            <a:custGeom>
              <a:avLst/>
              <a:gdLst/>
              <a:ahLst/>
              <a:cxnLst/>
              <a:rect r="r" b="b" t="t" l="l"/>
              <a:pathLst>
                <a:path h="684601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462517"/>
                  </a:cubicBezTo>
                  <a:lnTo>
                    <a:pt x="660400" y="6846019"/>
                  </a:lnTo>
                  <a:lnTo>
                    <a:pt x="0" y="6846019"/>
                  </a:lnTo>
                  <a:lnTo>
                    <a:pt x="0" y="467254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6242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79375"/>
              <a:ext cx="6604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144000" y="4554596"/>
            <a:ext cx="9640984" cy="2396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60"/>
              </a:lnSpc>
            </a:pPr>
            <a:r>
              <a:rPr lang="en-US" sz="6900">
                <a:solidFill>
                  <a:srgbClr val="56242F"/>
                </a:solidFill>
                <a:latin typeface="Open Sans Extra Bold"/>
              </a:rPr>
              <a:t>4. Insight &amp; Recommendations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485900"/>
            <a:ext cx="18288000" cy="0"/>
          </a:xfrm>
          <a:prstGeom prst="line">
            <a:avLst/>
          </a:prstGeom>
          <a:ln cap="flat" w="28575">
            <a:solidFill>
              <a:srgbClr val="A297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5810218"/>
            <a:ext cx="18288000" cy="0"/>
          </a:xfrm>
          <a:prstGeom prst="line">
            <a:avLst/>
          </a:prstGeom>
          <a:ln cap="flat" w="28575">
            <a:solidFill>
              <a:srgbClr val="A297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362899" y="-9525"/>
            <a:ext cx="1556220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56242F"/>
                </a:solidFill>
                <a:latin typeface="Open Sans Extra Bold"/>
              </a:rPr>
              <a:t>Insight</a:t>
            </a:r>
          </a:p>
        </p:txBody>
      </p:sp>
      <p:sp>
        <p:nvSpPr>
          <p:cNvPr name="AutoShape 5" id="5"/>
          <p:cNvSpPr/>
          <p:nvPr/>
        </p:nvSpPr>
        <p:spPr>
          <a:xfrm rot="-5400000">
            <a:off x="-14288" y="10644188"/>
            <a:ext cx="18288000" cy="0"/>
          </a:xfrm>
          <a:prstGeom prst="line">
            <a:avLst/>
          </a:prstGeom>
          <a:ln cap="flat" w="28575">
            <a:solidFill>
              <a:srgbClr val="A297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2659142"/>
            <a:ext cx="7059313" cy="1262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21998" indent="-260999" lvl="1">
              <a:lnSpc>
                <a:spcPts val="3384"/>
              </a:lnSpc>
              <a:buFont typeface="Arial"/>
              <a:buChar char="•"/>
            </a:pPr>
            <a:r>
              <a:rPr lang="en-US" sz="2417">
                <a:solidFill>
                  <a:srgbClr val="56242F"/>
                </a:solidFill>
                <a:latin typeface="Open Sans"/>
              </a:rPr>
              <a:t>Our customers span throughout the whole of Australia, but still need to increase the number of customer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72700" y="2659142"/>
            <a:ext cx="7059313" cy="1262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21998" indent="-260999" lvl="1">
              <a:lnSpc>
                <a:spcPts val="3384"/>
              </a:lnSpc>
              <a:buFont typeface="Arial"/>
              <a:buChar char="•"/>
            </a:pPr>
            <a:r>
              <a:rPr lang="en-US" sz="2417">
                <a:solidFill>
                  <a:srgbClr val="56242F"/>
                </a:solidFill>
                <a:latin typeface="Open Sans"/>
              </a:rPr>
              <a:t>We have too many variation product types. The least five are mandarin collar, dress, cords, wool, and cuban collar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258018"/>
            <a:ext cx="7059313" cy="833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21998" indent="-260999" lvl="1">
              <a:lnSpc>
                <a:spcPts val="3384"/>
              </a:lnSpc>
              <a:buFont typeface="Arial"/>
              <a:buChar char="•"/>
            </a:pPr>
            <a:r>
              <a:rPr lang="en-US" sz="2417">
                <a:solidFill>
                  <a:srgbClr val="56242F"/>
                </a:solidFill>
                <a:latin typeface="Open Sans"/>
              </a:rPr>
              <a:t>The number of item purchases per order is pretty good, with around ten items per order.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72303" y="7319542"/>
            <a:ext cx="6652797" cy="80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9438" indent="-249719" lvl="1">
              <a:lnSpc>
                <a:spcPts val="3238"/>
              </a:lnSpc>
              <a:buFont typeface="Arial"/>
              <a:buChar char="•"/>
            </a:pPr>
            <a:r>
              <a:rPr lang="en-US" sz="2313">
                <a:solidFill>
                  <a:srgbClr val="56242F"/>
                </a:solidFill>
                <a:latin typeface="Open Sans"/>
              </a:rPr>
              <a:t>The highest sales occurs in March, </a:t>
            </a:r>
            <a:r>
              <a:rPr lang="en-US" sz="2313">
                <a:solidFill>
                  <a:srgbClr val="56242F"/>
                </a:solidFill>
                <a:latin typeface="Open Sans"/>
              </a:rPr>
              <a:t>Sunday, Every 22nd of every month, and Winter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6041">
            <a:off x="1014400" y="1038225"/>
            <a:ext cx="16259200" cy="0"/>
          </a:xfrm>
          <a:prstGeom prst="line">
            <a:avLst/>
          </a:prstGeom>
          <a:ln cap="flat" w="28575">
            <a:solidFill>
              <a:srgbClr val="C0B3A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14387" y="9258300"/>
            <a:ext cx="16259225" cy="0"/>
          </a:xfrm>
          <a:prstGeom prst="line">
            <a:avLst/>
          </a:prstGeom>
          <a:ln cap="flat" w="28575">
            <a:solidFill>
              <a:srgbClr val="C0B3A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-4140994" y="5155406"/>
            <a:ext cx="10339387" cy="0"/>
          </a:xfrm>
          <a:prstGeom prst="line">
            <a:avLst/>
          </a:prstGeom>
          <a:ln cap="flat" w="28575">
            <a:solidFill>
              <a:srgbClr val="C0B3A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5400000">
            <a:off x="12075319" y="5155406"/>
            <a:ext cx="10339387" cy="0"/>
          </a:xfrm>
          <a:prstGeom prst="line">
            <a:avLst/>
          </a:prstGeom>
          <a:ln cap="flat" w="28575">
            <a:solidFill>
              <a:srgbClr val="C0B3A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3993508" y="4130716"/>
            <a:ext cx="2171370" cy="2171362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r="0" t="-16651" b="-16651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036871" y="4130716"/>
            <a:ext cx="2171370" cy="2171362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-16623" b="-61155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080233" y="4130716"/>
            <a:ext cx="2171370" cy="2171362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6666" r="-16666" t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057512" y="6865907"/>
            <a:ext cx="40433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56242F"/>
                </a:solidFill>
                <a:latin typeface="Barlow Medium"/>
              </a:rPr>
              <a:t>Kevin Santoso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00875" y="6865907"/>
            <a:ext cx="404336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56242F"/>
                </a:solidFill>
                <a:latin typeface="Barlow Medium"/>
              </a:rPr>
              <a:t>Mardawaning Hanggarjita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87125" y="6865907"/>
            <a:ext cx="404336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56242F"/>
                </a:solidFill>
                <a:latin typeface="Barlow Medium"/>
              </a:rPr>
              <a:t>Nadhifa Putri 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56242F"/>
                </a:solidFill>
                <a:latin typeface="Barlow Medium"/>
              </a:rPr>
              <a:t>Artanti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02247" y="1661082"/>
            <a:ext cx="1368350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56242F"/>
                </a:solidFill>
                <a:latin typeface="The Seasons Bold"/>
              </a:rPr>
              <a:t>Our Team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643377"/>
            <a:ext cx="4752018" cy="3179200"/>
            <a:chOff x="0" y="0"/>
            <a:chExt cx="1214909" cy="8128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214909" cy="812800"/>
            </a:xfrm>
            <a:custGeom>
              <a:avLst/>
              <a:gdLst/>
              <a:ahLst/>
              <a:cxnLst/>
              <a:rect r="r" b="b" t="t" l="l"/>
              <a:pathLst>
                <a:path h="812800" w="1214909">
                  <a:moveTo>
                    <a:pt x="1054889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1054889" y="812800"/>
                  </a:lnTo>
                  <a:lnTo>
                    <a:pt x="1214909" y="652780"/>
                  </a:lnTo>
                  <a:lnTo>
                    <a:pt x="1214909" y="160020"/>
                  </a:lnTo>
                  <a:lnTo>
                    <a:pt x="1054889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63500" y="15875"/>
              <a:ext cx="6858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767991" y="2643377"/>
            <a:ext cx="4752018" cy="3179200"/>
            <a:chOff x="0" y="0"/>
            <a:chExt cx="1214909" cy="8128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214909" cy="812800"/>
            </a:xfrm>
            <a:custGeom>
              <a:avLst/>
              <a:gdLst/>
              <a:ahLst/>
              <a:cxnLst/>
              <a:rect r="r" b="b" t="t" l="l"/>
              <a:pathLst>
                <a:path h="812800" w="1214909">
                  <a:moveTo>
                    <a:pt x="1054889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1054889" y="812800"/>
                  </a:lnTo>
                  <a:lnTo>
                    <a:pt x="1214909" y="652780"/>
                  </a:lnTo>
                  <a:lnTo>
                    <a:pt x="1214909" y="160020"/>
                  </a:lnTo>
                  <a:lnTo>
                    <a:pt x="1054889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63500" y="15875"/>
              <a:ext cx="6858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506371" y="2643377"/>
            <a:ext cx="4752018" cy="3179200"/>
            <a:chOff x="0" y="0"/>
            <a:chExt cx="1214909" cy="8128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214909" cy="812800"/>
            </a:xfrm>
            <a:custGeom>
              <a:avLst/>
              <a:gdLst/>
              <a:ahLst/>
              <a:cxnLst/>
              <a:rect r="r" b="b" t="t" l="l"/>
              <a:pathLst>
                <a:path h="812800" w="1214909">
                  <a:moveTo>
                    <a:pt x="1054889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1054889" y="812800"/>
                  </a:lnTo>
                  <a:lnTo>
                    <a:pt x="1214909" y="652780"/>
                  </a:lnTo>
                  <a:lnTo>
                    <a:pt x="1214909" y="160020"/>
                  </a:lnTo>
                  <a:lnTo>
                    <a:pt x="1054889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63500" y="15875"/>
              <a:ext cx="6858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56242F"/>
                  </a:solidFill>
                  <a:latin typeface="Open Sans"/>
                </a:rPr>
                <a:t>Membership and referral program</a:t>
              </a:r>
            </a:p>
            <a:p>
              <a:pPr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56242F"/>
                  </a:solidFill>
                  <a:latin typeface="Open Sans"/>
                </a:rPr>
                <a:t>Promotion to increase brand awareness in few specific cities.</a:t>
              </a:r>
            </a:p>
            <a:p>
              <a:pPr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56242F"/>
                  </a:solidFill>
                  <a:latin typeface="Open Sans"/>
                </a:rPr>
                <a:t>Discount or cashback for repeat purchases.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5822577"/>
            <a:ext cx="4752018" cy="3179200"/>
            <a:chOff x="0" y="0"/>
            <a:chExt cx="1214909" cy="8128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214909" cy="812800"/>
            </a:xfrm>
            <a:custGeom>
              <a:avLst/>
              <a:gdLst/>
              <a:ahLst/>
              <a:cxnLst/>
              <a:rect r="r" b="b" t="t" l="l"/>
              <a:pathLst>
                <a:path h="812800" w="1214909">
                  <a:moveTo>
                    <a:pt x="1054889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1054889" y="812800"/>
                  </a:lnTo>
                  <a:lnTo>
                    <a:pt x="1214909" y="652780"/>
                  </a:lnTo>
                  <a:lnTo>
                    <a:pt x="1214909" y="160020"/>
                  </a:lnTo>
                  <a:lnTo>
                    <a:pt x="1054889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63500" y="15875"/>
              <a:ext cx="6858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767991" y="5822577"/>
            <a:ext cx="4752018" cy="3179200"/>
            <a:chOff x="0" y="0"/>
            <a:chExt cx="1214909" cy="81280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214909" cy="812800"/>
            </a:xfrm>
            <a:custGeom>
              <a:avLst/>
              <a:gdLst/>
              <a:ahLst/>
              <a:cxnLst/>
              <a:rect r="r" b="b" t="t" l="l"/>
              <a:pathLst>
                <a:path h="812800" w="1214909">
                  <a:moveTo>
                    <a:pt x="1054889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1054889" y="812800"/>
                  </a:lnTo>
                  <a:lnTo>
                    <a:pt x="1214909" y="652780"/>
                  </a:lnTo>
                  <a:lnTo>
                    <a:pt x="1214909" y="160020"/>
                  </a:lnTo>
                  <a:lnTo>
                    <a:pt x="1054889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63500" y="15875"/>
              <a:ext cx="6858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510609" y="5822577"/>
            <a:ext cx="4752018" cy="3179200"/>
            <a:chOff x="0" y="0"/>
            <a:chExt cx="1214909" cy="81280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214909" cy="812800"/>
            </a:xfrm>
            <a:custGeom>
              <a:avLst/>
              <a:gdLst/>
              <a:ahLst/>
              <a:cxnLst/>
              <a:rect r="r" b="b" t="t" l="l"/>
              <a:pathLst>
                <a:path h="812800" w="1214909">
                  <a:moveTo>
                    <a:pt x="1054889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1054889" y="812800"/>
                  </a:lnTo>
                  <a:lnTo>
                    <a:pt x="1214909" y="652780"/>
                  </a:lnTo>
                  <a:lnTo>
                    <a:pt x="1214909" y="160020"/>
                  </a:lnTo>
                  <a:lnTo>
                    <a:pt x="1054889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63500" y="15875"/>
              <a:ext cx="6858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15161" y="3724190"/>
            <a:ext cx="538687" cy="1014649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222368" y="3796343"/>
            <a:ext cx="4364682" cy="825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1549" indent="-255774" lvl="1">
              <a:lnSpc>
                <a:spcPts val="3317"/>
              </a:lnSpc>
              <a:spcBef>
                <a:spcPct val="0"/>
              </a:spcBef>
              <a:buFont typeface="Arial"/>
              <a:buChar char="•"/>
            </a:pPr>
            <a:r>
              <a:rPr lang="en-US" sz="2369">
                <a:solidFill>
                  <a:srgbClr val="56242F"/>
                </a:solidFill>
                <a:latin typeface="Open Sans Bold"/>
              </a:rPr>
              <a:t>Increase the number of customer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12708" y="7158493"/>
            <a:ext cx="4364682" cy="406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17"/>
              </a:lnSpc>
              <a:spcBef>
                <a:spcPct val="0"/>
              </a:spcBef>
            </a:pPr>
            <a:r>
              <a:rPr lang="en-US" sz="2369">
                <a:solidFill>
                  <a:srgbClr val="56242F"/>
                </a:solidFill>
                <a:latin typeface="Open Sans Bold"/>
              </a:rPr>
              <a:t>2. Too much variation types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07234" y="29427"/>
            <a:ext cx="1467353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56242F"/>
                </a:solidFill>
                <a:latin typeface="Open Sans Extra Bold"/>
              </a:rPr>
              <a:t>Recommendations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098383" y="3391206"/>
            <a:ext cx="4091233" cy="1635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17"/>
              </a:lnSpc>
              <a:spcBef>
                <a:spcPct val="0"/>
              </a:spcBef>
            </a:pPr>
            <a:r>
              <a:rPr lang="en-US" sz="2369">
                <a:solidFill>
                  <a:srgbClr val="56242F"/>
                </a:solidFill>
                <a:latin typeface="Open Sans"/>
              </a:rPr>
              <a:t>Develop a marketing campaign that targets a specific segment in the market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776625" y="6258628"/>
            <a:ext cx="4364682" cy="2268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68370" indent="-234185" lvl="1">
              <a:lnSpc>
                <a:spcPts val="3037"/>
              </a:lnSpc>
              <a:buFont typeface="Arial"/>
              <a:buChar char="•"/>
            </a:pPr>
            <a:r>
              <a:rPr lang="en-US" sz="2169">
                <a:solidFill>
                  <a:srgbClr val="56242F"/>
                </a:solidFill>
                <a:latin typeface="Open Sans"/>
              </a:rPr>
              <a:t>Bundling the top five least-selling items with most selling items</a:t>
            </a:r>
          </a:p>
          <a:p>
            <a:pPr marL="468370" indent="-234185" lvl="1">
              <a:lnSpc>
                <a:spcPts val="3037"/>
              </a:lnSpc>
              <a:buFont typeface="Arial"/>
              <a:buChar char="•"/>
            </a:pPr>
            <a:r>
              <a:rPr lang="en-US" sz="2169">
                <a:solidFill>
                  <a:srgbClr val="56242F"/>
                </a:solidFill>
                <a:latin typeface="Open Sans"/>
              </a:rPr>
              <a:t>End-of-season special bundle</a:t>
            </a:r>
          </a:p>
          <a:p>
            <a:pPr marL="468370" indent="-234185" lvl="1">
              <a:lnSpc>
                <a:spcPts val="3037"/>
              </a:lnSpc>
              <a:buFont typeface="Arial"/>
              <a:buChar char="•"/>
            </a:pPr>
            <a:r>
              <a:rPr lang="en-US" sz="2169">
                <a:solidFill>
                  <a:srgbClr val="56242F"/>
                </a:solidFill>
                <a:latin typeface="Open Sans"/>
              </a:rPr>
              <a:t>Giveaway to increase brand awareness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98383" y="6735910"/>
            <a:ext cx="4297418" cy="1244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18"/>
              </a:lnSpc>
              <a:spcBef>
                <a:spcPct val="0"/>
              </a:spcBef>
            </a:pPr>
            <a:r>
              <a:rPr lang="en-US" sz="2370">
                <a:solidFill>
                  <a:srgbClr val="56242F"/>
                </a:solidFill>
                <a:latin typeface="Open Sans"/>
              </a:rPr>
              <a:t>Develop a marketing campaign that addresses the problems in overstock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58134" y="6874761"/>
            <a:ext cx="538687" cy="1014649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15161" y="6874761"/>
            <a:ext cx="538687" cy="1014649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58134" y="3598893"/>
            <a:ext cx="538687" cy="101464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643377"/>
            <a:ext cx="4752018" cy="3179200"/>
            <a:chOff x="0" y="0"/>
            <a:chExt cx="1214909" cy="8128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214909" cy="812800"/>
            </a:xfrm>
            <a:custGeom>
              <a:avLst/>
              <a:gdLst/>
              <a:ahLst/>
              <a:cxnLst/>
              <a:rect r="r" b="b" t="t" l="l"/>
              <a:pathLst>
                <a:path h="812800" w="1214909">
                  <a:moveTo>
                    <a:pt x="1054889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1054889" y="812800"/>
                  </a:lnTo>
                  <a:lnTo>
                    <a:pt x="1214909" y="652780"/>
                  </a:lnTo>
                  <a:lnTo>
                    <a:pt x="1214909" y="160020"/>
                  </a:lnTo>
                  <a:lnTo>
                    <a:pt x="1054889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63500" y="15875"/>
              <a:ext cx="6858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47490" y="3855068"/>
            <a:ext cx="3583632" cy="825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17"/>
              </a:lnSpc>
              <a:spcBef>
                <a:spcPct val="0"/>
              </a:spcBef>
            </a:pPr>
            <a:r>
              <a:rPr lang="en-US" sz="2369">
                <a:solidFill>
                  <a:srgbClr val="56242F"/>
                </a:solidFill>
                <a:latin typeface="Open Sans Bold"/>
              </a:rPr>
              <a:t>3. Leverage Positive takeaways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767991" y="2643377"/>
            <a:ext cx="4752018" cy="3179200"/>
            <a:chOff x="0" y="0"/>
            <a:chExt cx="1214909" cy="8128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214909" cy="812800"/>
            </a:xfrm>
            <a:custGeom>
              <a:avLst/>
              <a:gdLst/>
              <a:ahLst/>
              <a:cxnLst/>
              <a:rect r="r" b="b" t="t" l="l"/>
              <a:pathLst>
                <a:path h="812800" w="1214909">
                  <a:moveTo>
                    <a:pt x="1054889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1054889" y="812800"/>
                  </a:lnTo>
                  <a:lnTo>
                    <a:pt x="1214909" y="652780"/>
                  </a:lnTo>
                  <a:lnTo>
                    <a:pt x="1214909" y="160020"/>
                  </a:lnTo>
                  <a:lnTo>
                    <a:pt x="1054889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63500" y="15875"/>
              <a:ext cx="6858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133501" y="3331615"/>
            <a:ext cx="4091233" cy="1635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17"/>
              </a:lnSpc>
              <a:spcBef>
                <a:spcPct val="0"/>
              </a:spcBef>
            </a:pPr>
            <a:r>
              <a:rPr lang="en-US" sz="2369">
                <a:solidFill>
                  <a:srgbClr val="56242F"/>
                </a:solidFill>
                <a:latin typeface="Open Sans"/>
              </a:rPr>
              <a:t>Develop a Marketing campaign and activity by leveraging the positive insight.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507282" y="2643377"/>
            <a:ext cx="4752018" cy="3179200"/>
            <a:chOff x="0" y="0"/>
            <a:chExt cx="1214909" cy="8128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214909" cy="812800"/>
            </a:xfrm>
            <a:custGeom>
              <a:avLst/>
              <a:gdLst/>
              <a:ahLst/>
              <a:cxnLst/>
              <a:rect r="r" b="b" t="t" l="l"/>
              <a:pathLst>
                <a:path h="812800" w="1214909">
                  <a:moveTo>
                    <a:pt x="1054889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1054889" y="812800"/>
                  </a:lnTo>
                  <a:lnTo>
                    <a:pt x="1214909" y="652780"/>
                  </a:lnTo>
                  <a:lnTo>
                    <a:pt x="1214909" y="160020"/>
                  </a:lnTo>
                  <a:lnTo>
                    <a:pt x="1054889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63500" y="15875"/>
              <a:ext cx="6858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868321" y="3016868"/>
            <a:ext cx="4364682" cy="2502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1549" indent="-255774" lvl="1">
              <a:lnSpc>
                <a:spcPts val="3317"/>
              </a:lnSpc>
              <a:buFont typeface="Arial"/>
              <a:buChar char="•"/>
            </a:pPr>
            <a:r>
              <a:rPr lang="en-US" sz="2369">
                <a:solidFill>
                  <a:srgbClr val="56242F"/>
                </a:solidFill>
                <a:latin typeface="Open Sans"/>
              </a:rPr>
              <a:t>Special sales in time when previously highest sales occurs</a:t>
            </a:r>
          </a:p>
          <a:p>
            <a:pPr marL="511549" indent="-255774" lvl="1">
              <a:lnSpc>
                <a:spcPts val="3317"/>
              </a:lnSpc>
              <a:buFont typeface="Arial"/>
              <a:buChar char="•"/>
            </a:pPr>
            <a:r>
              <a:rPr lang="en-US" sz="2369">
                <a:solidFill>
                  <a:srgbClr val="56242F"/>
                </a:solidFill>
                <a:latin typeface="Open Sans"/>
              </a:rPr>
              <a:t>Happy hour</a:t>
            </a:r>
          </a:p>
          <a:p>
            <a:pPr marL="511549" indent="-255774" lvl="1">
              <a:lnSpc>
                <a:spcPts val="3317"/>
              </a:lnSpc>
              <a:buFont typeface="Arial"/>
              <a:buChar char="•"/>
            </a:pPr>
            <a:r>
              <a:rPr lang="en-US" sz="2369">
                <a:solidFill>
                  <a:srgbClr val="56242F"/>
                </a:solidFill>
                <a:latin typeface="Open Sans"/>
              </a:rPr>
              <a:t>Discount, cashback or free delivery for big spender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07234" y="29427"/>
            <a:ext cx="1467353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56242F"/>
                </a:solidFill>
                <a:latin typeface="Open Sans Extra Bold"/>
              </a:rPr>
              <a:t>Recommendations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21722" y="3666061"/>
            <a:ext cx="538687" cy="1014649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58134" y="3666061"/>
            <a:ext cx="538687" cy="101464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07234" y="58002"/>
            <a:ext cx="1467353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56242F"/>
                </a:solidFill>
                <a:latin typeface="Open Sans Extra Bold"/>
              </a:rPr>
              <a:t>Appendix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13467" y="2659142"/>
            <a:ext cx="15718546" cy="1262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21998" indent="-260999" lvl="1">
              <a:lnSpc>
                <a:spcPts val="3384"/>
              </a:lnSpc>
              <a:buFont typeface="Arial"/>
              <a:buChar char="•"/>
            </a:pPr>
            <a:r>
              <a:rPr lang="en-US" sz="2417">
                <a:solidFill>
                  <a:srgbClr val="56242F"/>
                </a:solidFill>
                <a:latin typeface="Open Sans"/>
              </a:rPr>
              <a:t>Data: https://www.kaggle.com/datasets/ruchi798/shopping-cart-database?select=sales.csv </a:t>
            </a:r>
          </a:p>
          <a:p>
            <a:pPr marL="521998" indent="-260999" lvl="1">
              <a:lnSpc>
                <a:spcPts val="3384"/>
              </a:lnSpc>
              <a:buFont typeface="Arial"/>
              <a:buChar char="•"/>
            </a:pPr>
            <a:r>
              <a:rPr lang="en-US" sz="2417">
                <a:solidFill>
                  <a:srgbClr val="56242F"/>
                </a:solidFill>
                <a:latin typeface="Open Sans"/>
              </a:rPr>
              <a:t>https://colab.research.google.com/drive/1Gbjq3eC7ccudd0COCG7EPgkGJ9gYXpJ8</a:t>
            </a:r>
          </a:p>
          <a:p>
            <a:pPr marL="521998" indent="-260999" lvl="1">
              <a:lnSpc>
                <a:spcPts val="3384"/>
              </a:lnSpc>
              <a:buFont typeface="Arial"/>
              <a:buChar char="•"/>
            </a:pPr>
            <a:r>
              <a:rPr lang="en-US" sz="2417">
                <a:solidFill>
                  <a:srgbClr val="56242F"/>
                </a:solidFill>
                <a:latin typeface="Open Sans"/>
              </a:rPr>
              <a:t>https://public.tableau.com/app/profile/nadhifa.putri.artanti/viz/GFP3G/Dashboard1?publish=yes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39631" y="3571898"/>
            <a:ext cx="6160443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56242F"/>
                </a:solidFill>
                <a:latin typeface="Open Sans Extra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422724" y="2325972"/>
            <a:ext cx="8938538" cy="9663284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0" y="0"/>
            <a:ext cx="4585315" cy="10287000"/>
          </a:xfrm>
          <a:prstGeom prst="rect">
            <a:avLst/>
          </a:prstGeom>
          <a:solidFill>
            <a:srgbClr val="56242F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5007728" y="1048044"/>
            <a:ext cx="7610820" cy="442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5646" indent="-387823" lvl="1">
              <a:lnSpc>
                <a:spcPts val="8981"/>
              </a:lnSpc>
              <a:buFont typeface="Arial"/>
              <a:buChar char="•"/>
            </a:pPr>
            <a:r>
              <a:rPr lang="en-US" sz="3592">
                <a:solidFill>
                  <a:srgbClr val="000000"/>
                </a:solidFill>
                <a:latin typeface="Poppins"/>
              </a:rPr>
              <a:t>Overview</a:t>
            </a:r>
          </a:p>
          <a:p>
            <a:pPr marL="775646" indent="-387823" lvl="1">
              <a:lnSpc>
                <a:spcPts val="8981"/>
              </a:lnSpc>
              <a:buFont typeface="Arial"/>
              <a:buChar char="•"/>
            </a:pPr>
            <a:r>
              <a:rPr lang="en-US" sz="3592">
                <a:solidFill>
                  <a:srgbClr val="000000"/>
                </a:solidFill>
                <a:latin typeface="Poppins"/>
              </a:rPr>
              <a:t>Project Goals</a:t>
            </a:r>
          </a:p>
          <a:p>
            <a:pPr marL="775646" indent="-387823" lvl="1">
              <a:lnSpc>
                <a:spcPts val="8981"/>
              </a:lnSpc>
              <a:buFont typeface="Arial"/>
              <a:buChar char="•"/>
            </a:pPr>
            <a:r>
              <a:rPr lang="en-US" sz="3592">
                <a:solidFill>
                  <a:srgbClr val="000000"/>
                </a:solidFill>
                <a:latin typeface="Poppins"/>
              </a:rPr>
              <a:t>Data exploration</a:t>
            </a:r>
          </a:p>
          <a:p>
            <a:pPr marL="775646" indent="-387823" lvl="1">
              <a:lnSpc>
                <a:spcPts val="8981"/>
              </a:lnSpc>
              <a:buFont typeface="Arial"/>
              <a:buChar char="•"/>
            </a:pPr>
            <a:r>
              <a:rPr lang="en-US" sz="3592">
                <a:solidFill>
                  <a:srgbClr val="000000"/>
                </a:solidFill>
                <a:latin typeface="Poppins"/>
              </a:rPr>
              <a:t>Insight &amp; Recommendations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46859" y="6676055"/>
            <a:ext cx="2315953" cy="231595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7843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-5400000">
            <a:off x="-811664" y="3917440"/>
            <a:ext cx="6283513" cy="2452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7"/>
              </a:lnSpc>
            </a:pPr>
            <a:r>
              <a:rPr lang="en-US" sz="10508">
                <a:solidFill>
                  <a:srgbClr val="FFFFFF"/>
                </a:solidFill>
                <a:latin typeface="Poppins Bold"/>
              </a:rPr>
              <a:t>Table  of content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3896476" y="831022"/>
            <a:ext cx="832005" cy="8624956"/>
            <a:chOff x="0" y="0"/>
            <a:chExt cx="660400" cy="684602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60400" cy="6846019"/>
            </a:xfrm>
            <a:custGeom>
              <a:avLst/>
              <a:gdLst/>
              <a:ahLst/>
              <a:cxnLst/>
              <a:rect r="r" b="b" t="t" l="l"/>
              <a:pathLst>
                <a:path h="684601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462517"/>
                  </a:cubicBezTo>
                  <a:lnTo>
                    <a:pt x="660400" y="6846019"/>
                  </a:lnTo>
                  <a:lnTo>
                    <a:pt x="0" y="6846019"/>
                  </a:lnTo>
                  <a:lnTo>
                    <a:pt x="0" y="467254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6242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79375"/>
              <a:ext cx="6604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1705873" y="3871274"/>
            <a:ext cx="416002" cy="4312478"/>
            <a:chOff x="0" y="0"/>
            <a:chExt cx="660400" cy="684602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60400" cy="6846019"/>
            </a:xfrm>
            <a:custGeom>
              <a:avLst/>
              <a:gdLst/>
              <a:ahLst/>
              <a:cxnLst/>
              <a:rect r="r" b="b" t="t" l="l"/>
              <a:pathLst>
                <a:path h="684601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462517"/>
                  </a:cubicBezTo>
                  <a:lnTo>
                    <a:pt x="660400" y="6846019"/>
                  </a:lnTo>
                  <a:lnTo>
                    <a:pt x="0" y="6846019"/>
                  </a:lnTo>
                  <a:lnTo>
                    <a:pt x="0" y="467254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6242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79375"/>
              <a:ext cx="6604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1039434" y="5210891"/>
            <a:ext cx="273699" cy="2837296"/>
            <a:chOff x="0" y="0"/>
            <a:chExt cx="660400" cy="684602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60400" cy="6846019"/>
            </a:xfrm>
            <a:custGeom>
              <a:avLst/>
              <a:gdLst/>
              <a:ahLst/>
              <a:cxnLst/>
              <a:rect r="r" b="b" t="t" l="l"/>
              <a:pathLst>
                <a:path h="684601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462517"/>
                  </a:cubicBezTo>
                  <a:lnTo>
                    <a:pt x="660400" y="6846019"/>
                  </a:lnTo>
                  <a:lnTo>
                    <a:pt x="0" y="6846019"/>
                  </a:lnTo>
                  <a:lnTo>
                    <a:pt x="0" y="467254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6242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79375"/>
              <a:ext cx="6604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844329" y="4484463"/>
            <a:ext cx="7173069" cy="1460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835177" indent="-917588" lvl="1">
              <a:lnSpc>
                <a:spcPts val="11900"/>
              </a:lnSpc>
              <a:buFont typeface="Arial"/>
              <a:buChar char="•"/>
            </a:pPr>
            <a:r>
              <a:rPr lang="en-US" sz="8500">
                <a:solidFill>
                  <a:srgbClr val="56242F"/>
                </a:solidFill>
                <a:latin typeface="Open Sans Extra Bold"/>
              </a:rPr>
              <a:t>Overview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970672"/>
            <a:ext cx="18288000" cy="0"/>
          </a:xfrm>
          <a:prstGeom prst="line">
            <a:avLst/>
          </a:prstGeom>
          <a:ln cap="flat" w="28575">
            <a:solidFill>
              <a:srgbClr val="56242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79706" y="4371975"/>
            <a:ext cx="2634916" cy="1543050"/>
            <a:chOff x="0" y="0"/>
            <a:chExt cx="693970" cy="4064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93970" cy="406400"/>
            </a:xfrm>
            <a:custGeom>
              <a:avLst/>
              <a:gdLst/>
              <a:ahLst/>
              <a:cxnLst/>
              <a:rect r="r" b="b" t="t" l="l"/>
              <a:pathLst>
                <a:path h="406400" w="693970">
                  <a:moveTo>
                    <a:pt x="520477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520477" y="406400"/>
                  </a:lnTo>
                  <a:lnTo>
                    <a:pt x="693970" y="203200"/>
                  </a:lnTo>
                  <a:lnTo>
                    <a:pt x="520477" y="0"/>
                  </a:lnTo>
                  <a:close/>
                </a:path>
              </a:pathLst>
            </a:custGeom>
            <a:solidFill>
              <a:srgbClr val="56242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985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531192" y="484772"/>
            <a:ext cx="8922821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79"/>
              </a:lnSpc>
            </a:pPr>
            <a:r>
              <a:rPr lang="en-US" sz="7399">
                <a:solidFill>
                  <a:srgbClr val="56242F"/>
                </a:solidFill>
                <a:latin typeface="The Seasons Bold"/>
              </a:rPr>
              <a:t>Methodology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202029" y="4371975"/>
            <a:ext cx="2634916" cy="1543050"/>
            <a:chOff x="0" y="0"/>
            <a:chExt cx="693970" cy="4064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93970" cy="406400"/>
            </a:xfrm>
            <a:custGeom>
              <a:avLst/>
              <a:gdLst/>
              <a:ahLst/>
              <a:cxnLst/>
              <a:rect r="r" b="b" t="t" l="l"/>
              <a:pathLst>
                <a:path h="406400" w="693970">
                  <a:moveTo>
                    <a:pt x="520477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520477" y="406400"/>
                  </a:lnTo>
                  <a:lnTo>
                    <a:pt x="693970" y="203200"/>
                  </a:lnTo>
                  <a:lnTo>
                    <a:pt x="520477" y="0"/>
                  </a:lnTo>
                  <a:close/>
                </a:path>
              </a:pathLst>
            </a:custGeom>
            <a:solidFill>
              <a:srgbClr val="56242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985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675145" y="4371975"/>
            <a:ext cx="2634916" cy="1543050"/>
            <a:chOff x="0" y="0"/>
            <a:chExt cx="693970" cy="4064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93970" cy="406400"/>
            </a:xfrm>
            <a:custGeom>
              <a:avLst/>
              <a:gdLst/>
              <a:ahLst/>
              <a:cxnLst/>
              <a:rect r="r" b="b" t="t" l="l"/>
              <a:pathLst>
                <a:path h="406400" w="693970">
                  <a:moveTo>
                    <a:pt x="520477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520477" y="406400"/>
                  </a:lnTo>
                  <a:lnTo>
                    <a:pt x="693970" y="203200"/>
                  </a:lnTo>
                  <a:lnTo>
                    <a:pt x="520477" y="0"/>
                  </a:lnTo>
                  <a:close/>
                </a:path>
              </a:pathLst>
            </a:custGeom>
            <a:solidFill>
              <a:srgbClr val="56242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6985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148261" y="4371975"/>
            <a:ext cx="2634916" cy="1543050"/>
            <a:chOff x="0" y="0"/>
            <a:chExt cx="693970" cy="40640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693970" cy="406400"/>
            </a:xfrm>
            <a:custGeom>
              <a:avLst/>
              <a:gdLst/>
              <a:ahLst/>
              <a:cxnLst/>
              <a:rect r="r" b="b" t="t" l="l"/>
              <a:pathLst>
                <a:path h="406400" w="693970">
                  <a:moveTo>
                    <a:pt x="520477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520477" y="406400"/>
                  </a:lnTo>
                  <a:lnTo>
                    <a:pt x="693970" y="203200"/>
                  </a:lnTo>
                  <a:lnTo>
                    <a:pt x="520477" y="0"/>
                  </a:lnTo>
                  <a:close/>
                </a:path>
              </a:pathLst>
            </a:custGeom>
            <a:solidFill>
              <a:srgbClr val="56242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6985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624384" y="4371975"/>
            <a:ext cx="2634916" cy="1543050"/>
            <a:chOff x="0" y="0"/>
            <a:chExt cx="693970" cy="406400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693970" cy="406400"/>
            </a:xfrm>
            <a:custGeom>
              <a:avLst/>
              <a:gdLst/>
              <a:ahLst/>
              <a:cxnLst/>
              <a:rect r="r" b="b" t="t" l="l"/>
              <a:pathLst>
                <a:path h="406400" w="693970">
                  <a:moveTo>
                    <a:pt x="520477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520477" y="406400"/>
                  </a:lnTo>
                  <a:lnTo>
                    <a:pt x="693970" y="203200"/>
                  </a:lnTo>
                  <a:lnTo>
                    <a:pt x="520477" y="0"/>
                  </a:lnTo>
                  <a:close/>
                </a:path>
              </a:pathLst>
            </a:custGeom>
            <a:solidFill>
              <a:srgbClr val="56242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6985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60606" y="3188971"/>
            <a:ext cx="3473116" cy="941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5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56242F"/>
                </a:solidFill>
                <a:latin typeface="Open Sans Extra Bold Bold"/>
              </a:rPr>
              <a:t>Data Preparation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02029" y="3236462"/>
            <a:ext cx="2168148" cy="941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56242F"/>
                </a:solidFill>
                <a:latin typeface="Open Sans Extra Bold"/>
              </a:rPr>
              <a:t>2.Data Cleaning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75145" y="3154681"/>
            <a:ext cx="2168148" cy="941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56242F"/>
                </a:solidFill>
                <a:latin typeface="Open Sans Extra Bold Bold"/>
              </a:rPr>
              <a:t>3. Data </a:t>
            </a:r>
          </a:p>
          <a:p>
            <a:pPr>
              <a:lnSpc>
                <a:spcPts val="3780"/>
              </a:lnSpc>
            </a:pPr>
            <a:r>
              <a:rPr lang="en-US" sz="2700">
                <a:solidFill>
                  <a:srgbClr val="56242F"/>
                </a:solidFill>
                <a:latin typeface="Open Sans Extra Bold Bold"/>
              </a:rPr>
              <a:t>    Analysis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148218" y="3154681"/>
            <a:ext cx="2950201" cy="941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56242F"/>
                </a:solidFill>
                <a:latin typeface="Open Sans Extra Bold Bold"/>
              </a:rPr>
              <a:t>4. Data </a:t>
            </a:r>
          </a:p>
          <a:p>
            <a:pPr>
              <a:lnSpc>
                <a:spcPts val="3780"/>
              </a:lnSpc>
            </a:pPr>
            <a:r>
              <a:rPr lang="en-US" sz="2700">
                <a:solidFill>
                  <a:srgbClr val="56242F"/>
                </a:solidFill>
                <a:latin typeface="Open Sans Extra Bold Bold"/>
              </a:rPr>
              <a:t>    Visualization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624384" y="3188971"/>
            <a:ext cx="3431464" cy="941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56242F"/>
                </a:solidFill>
                <a:latin typeface="Open Sans Extra Bold Bold"/>
              </a:rPr>
              <a:t>5. Recommendation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3427351" cy="10287000"/>
          </a:xfrm>
          <a:prstGeom prst="rect">
            <a:avLst/>
          </a:prstGeom>
          <a:solidFill>
            <a:srgbClr val="56242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846859" y="6676055"/>
            <a:ext cx="2315953" cy="231595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93245" y="648492"/>
            <a:ext cx="1739999" cy="1603184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5400000">
            <a:off x="5643193" y="5119687"/>
            <a:ext cx="9909989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10574374" y="3719359"/>
            <a:ext cx="6492240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84904" y="4243234"/>
            <a:ext cx="1148340" cy="1713940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rot="0">
            <a:off x="10621999" y="7106925"/>
            <a:ext cx="6492240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967394" y="7523083"/>
            <a:ext cx="1783361" cy="1749923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3609176" y="5329719"/>
            <a:ext cx="6492240" cy="2170432"/>
            <a:chOff x="0" y="0"/>
            <a:chExt cx="8656320" cy="2893909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0">
              <a:off x="4209874" y="272917"/>
              <a:ext cx="2620992" cy="2620992"/>
            </a:xfrm>
            <a:prstGeom prst="rect">
              <a:avLst/>
            </a:prstGeom>
          </p:spPr>
        </p:pic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8"/>
            <a:srcRect l="0" t="0" r="0" b="0"/>
            <a:stretch>
              <a:fillRect/>
            </a:stretch>
          </p:blipFill>
          <p:spPr>
            <a:xfrm flipH="false" flipV="false" rot="0">
              <a:off x="2052940" y="293793"/>
              <a:ext cx="2579240" cy="2579240"/>
            </a:xfrm>
            <a:prstGeom prst="rect">
              <a:avLst/>
            </a:prstGeom>
          </p:spPr>
        </p:pic>
        <p:sp>
          <p:nvSpPr>
            <p:cNvPr name="TextBox 15" id="15"/>
            <p:cNvSpPr txBox="true"/>
            <p:nvPr/>
          </p:nvSpPr>
          <p:spPr>
            <a:xfrm rot="0">
              <a:off x="0" y="-57150"/>
              <a:ext cx="8656320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0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3804828" y="1254483"/>
              <a:ext cx="1224465" cy="600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56242F"/>
                  </a:solidFill>
                  <a:latin typeface="Open Sans Bold"/>
                </a:rPr>
                <a:t>-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 rot="0">
            <a:off x="4082134" y="5282094"/>
            <a:ext cx="6492240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704463" y="648492"/>
            <a:ext cx="2642839" cy="296041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-5400000">
            <a:off x="-2272536" y="4661064"/>
            <a:ext cx="8229600" cy="1337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10500">
                <a:solidFill>
                  <a:srgbClr val="FFFFFF"/>
                </a:solidFill>
                <a:latin typeface="Poppins Bold"/>
              </a:rPr>
              <a:t>Highlights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013180" y="971550"/>
            <a:ext cx="2750879" cy="90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Open Sans Bold"/>
              </a:rPr>
              <a:t>Australian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</a:rPr>
              <a:t> Based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42303" y="2545601"/>
            <a:ext cx="6255841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56242F"/>
                </a:solidFill>
                <a:latin typeface="Open Sans"/>
              </a:rPr>
              <a:t>Customers spanned through the whole of Australia. 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56242F"/>
                </a:solidFill>
                <a:latin typeface="Open Sans"/>
              </a:rPr>
              <a:t>From Queensland to Victoria.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423395" y="4424209"/>
            <a:ext cx="1930450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Open Sans Bold"/>
              </a:rPr>
              <a:t>$1,038,327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</a:rPr>
              <a:t>To</a:t>
            </a:r>
            <a:r>
              <a:rPr lang="en-US" sz="2300">
                <a:solidFill>
                  <a:srgbClr val="000000"/>
                </a:solidFill>
                <a:latin typeface="Open Sans"/>
              </a:rPr>
              <a:t>tal Revenue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544810" y="6385799"/>
            <a:ext cx="139466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56242F"/>
                </a:solidFill>
                <a:latin typeface="Open Sans"/>
              </a:rPr>
              <a:t>Total sales 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423395" y="7776881"/>
            <a:ext cx="1716435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Open Sans Bold"/>
              </a:rPr>
              <a:t>9962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</a:rPr>
              <a:t>Product sold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76660" y="9492081"/>
            <a:ext cx="157817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56242F"/>
                </a:solidFill>
                <a:latin typeface="Open Sans"/>
              </a:rPr>
              <a:t>Product sold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950349" y="7528596"/>
            <a:ext cx="6151066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56242F"/>
                </a:solidFill>
                <a:latin typeface="Open Sans"/>
              </a:rPr>
              <a:t>The data is related to the sales campaign of a certain clothing store from January - October 2021 with 617 total customer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287289" y="3801909"/>
            <a:ext cx="581836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Clothing store sales data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00525" y="1805660"/>
            <a:ext cx="6230656" cy="562463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715633" y="1805660"/>
            <a:ext cx="7478978" cy="529760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00525" y="7868444"/>
            <a:ext cx="9592587" cy="216217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577325" y="2162222"/>
            <a:ext cx="2902676" cy="229224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61749" y="170218"/>
            <a:ext cx="1755497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56242F"/>
                </a:solidFill>
                <a:latin typeface="Open Sans Extra Bold"/>
              </a:rPr>
              <a:t>Customer Demographic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295775"/>
            <a:ext cx="952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293662" y="7839869"/>
            <a:ext cx="6623063" cy="1360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35953" indent="-167976" lvl="1">
              <a:lnSpc>
                <a:spcPts val="2178"/>
              </a:lnSpc>
              <a:buFont typeface="Arial"/>
              <a:buChar char="•"/>
            </a:pPr>
            <a:r>
              <a:rPr lang="en-US" sz="1556">
                <a:solidFill>
                  <a:srgbClr val="56242F"/>
                </a:solidFill>
                <a:latin typeface="Open Sans"/>
              </a:rPr>
              <a:t>Our customers span throughout the whole of Australia, with ages ranging from 20 to 80, and have three categorical in genders.</a:t>
            </a:r>
          </a:p>
          <a:p>
            <a:pPr marL="335953" indent="-167976" lvl="1">
              <a:lnSpc>
                <a:spcPts val="2178"/>
              </a:lnSpc>
              <a:buFont typeface="Arial"/>
              <a:buChar char="•"/>
            </a:pPr>
            <a:r>
              <a:rPr lang="en-US" sz="1556">
                <a:solidFill>
                  <a:srgbClr val="56242F"/>
                </a:solidFill>
                <a:latin typeface="Open Sans"/>
              </a:rPr>
              <a:t>While having a vast range of customers is excellent, we are still a growing business in an already crowded market. </a:t>
            </a:r>
          </a:p>
          <a:p>
            <a:pPr>
              <a:lnSpc>
                <a:spcPts val="2178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3896476" y="831022"/>
            <a:ext cx="832005" cy="8624956"/>
            <a:chOff x="0" y="0"/>
            <a:chExt cx="660400" cy="684602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60400" cy="6846019"/>
            </a:xfrm>
            <a:custGeom>
              <a:avLst/>
              <a:gdLst/>
              <a:ahLst/>
              <a:cxnLst/>
              <a:rect r="r" b="b" t="t" l="l"/>
              <a:pathLst>
                <a:path h="684601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462517"/>
                  </a:cubicBezTo>
                  <a:lnTo>
                    <a:pt x="660400" y="6846019"/>
                  </a:lnTo>
                  <a:lnTo>
                    <a:pt x="0" y="6846019"/>
                  </a:lnTo>
                  <a:lnTo>
                    <a:pt x="0" y="467254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6242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79375"/>
              <a:ext cx="6604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1705873" y="3871274"/>
            <a:ext cx="416002" cy="4312478"/>
            <a:chOff x="0" y="0"/>
            <a:chExt cx="660400" cy="684602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60400" cy="6846019"/>
            </a:xfrm>
            <a:custGeom>
              <a:avLst/>
              <a:gdLst/>
              <a:ahLst/>
              <a:cxnLst/>
              <a:rect r="r" b="b" t="t" l="l"/>
              <a:pathLst>
                <a:path h="684601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462517"/>
                  </a:cubicBezTo>
                  <a:lnTo>
                    <a:pt x="660400" y="6846019"/>
                  </a:lnTo>
                  <a:lnTo>
                    <a:pt x="0" y="6846019"/>
                  </a:lnTo>
                  <a:lnTo>
                    <a:pt x="0" y="467254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6242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79375"/>
              <a:ext cx="6604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1039434" y="5210891"/>
            <a:ext cx="273699" cy="2837296"/>
            <a:chOff x="0" y="0"/>
            <a:chExt cx="660400" cy="684602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60400" cy="6846019"/>
            </a:xfrm>
            <a:custGeom>
              <a:avLst/>
              <a:gdLst/>
              <a:ahLst/>
              <a:cxnLst/>
              <a:rect r="r" b="b" t="t" l="l"/>
              <a:pathLst>
                <a:path h="684601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462517"/>
                  </a:cubicBezTo>
                  <a:lnTo>
                    <a:pt x="660400" y="6846019"/>
                  </a:lnTo>
                  <a:lnTo>
                    <a:pt x="0" y="6846019"/>
                  </a:lnTo>
                  <a:lnTo>
                    <a:pt x="0" y="467254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56242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79375"/>
              <a:ext cx="6604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671683" y="4370163"/>
            <a:ext cx="5461546" cy="296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56242F"/>
                </a:solidFill>
                <a:latin typeface="Open Sans Extra Bold"/>
              </a:rPr>
              <a:t>2. Project </a:t>
            </a:r>
          </a:p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56242F"/>
                </a:solidFill>
                <a:latin typeface="Open Sans Extra Bold"/>
              </a:rPr>
              <a:t>Goals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489411" y="582031"/>
            <a:ext cx="15152283" cy="912293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4133" y="0"/>
            <a:ext cx="2108567" cy="10287000"/>
            <a:chOff x="0" y="0"/>
            <a:chExt cx="555343" cy="270933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55343" cy="2709333"/>
            </a:xfrm>
            <a:custGeom>
              <a:avLst/>
              <a:gdLst/>
              <a:ahLst/>
              <a:cxnLst/>
              <a:rect r="r" b="b" t="t" l="l"/>
              <a:pathLst>
                <a:path h="2709333" w="555343">
                  <a:moveTo>
                    <a:pt x="0" y="0"/>
                  </a:moveTo>
                  <a:lnTo>
                    <a:pt x="555343" y="0"/>
                  </a:lnTo>
                  <a:lnTo>
                    <a:pt x="55534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6242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-5400000">
            <a:off x="-4547592" y="4571370"/>
            <a:ext cx="11028759" cy="114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>
                <a:solidFill>
                  <a:srgbClr val="FFFFFF"/>
                </a:solidFill>
                <a:latin typeface="Open Sans Extra Bold"/>
              </a:rPr>
              <a:t>Financial Highlight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DAFJH0G3crY</dc:identifier>
  <dcterms:modified xsi:type="dcterms:W3CDTF">2011-08-01T06:04:30Z</dcterms:modified>
  <cp:revision>1</cp:revision>
  <dc:title>Final Project analysis Seoul 3G</dc:title>
</cp:coreProperties>
</file>